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1"/>
  </p:sldMasterIdLst>
  <p:notesMasterIdLst>
    <p:notesMasterId r:id="rId13"/>
  </p:notesMasterIdLst>
  <p:sldIdLst>
    <p:sldId id="265" r:id="rId2"/>
    <p:sldId id="264" r:id="rId3"/>
    <p:sldId id="256" r:id="rId4"/>
    <p:sldId id="267" r:id="rId5"/>
    <p:sldId id="268" r:id="rId6"/>
    <p:sldId id="269" r:id="rId7"/>
    <p:sldId id="270" r:id="rId8"/>
    <p:sldId id="271" r:id="rId9"/>
    <p:sldId id="272" r:id="rId10"/>
    <p:sldId id="258" r:id="rId11"/>
    <p:sldId id="266" r:id="rId1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230" autoAdjust="0"/>
    <p:restoredTop sz="96322"/>
  </p:normalViewPr>
  <p:slideViewPr>
    <p:cSldViewPr snapToGrid="0">
      <p:cViewPr varScale="1">
        <p:scale>
          <a:sx n="128" d="100"/>
          <a:sy n="128" d="100"/>
        </p:scale>
        <p:origin x="216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7" d="100"/>
          <a:sy n="97" d="100"/>
        </p:scale>
        <p:origin x="3576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1E13CD6-E664-4046-8C73-A299C79AC986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8E478F38-7FD1-457F-985D-731FA67B264C}">
      <dgm:prSet phldrT="[Text]"/>
      <dgm:spPr/>
      <dgm:t>
        <a:bodyPr/>
        <a:lstStyle/>
        <a:p>
          <a:r>
            <a:rPr lang="en-US" dirty="0"/>
            <a:t>Set Boundary</a:t>
          </a:r>
        </a:p>
      </dgm:t>
    </dgm:pt>
    <dgm:pt modelId="{BAAEAA7D-1651-4E45-80B9-54DD607B950B}" type="parTrans" cxnId="{D85BB747-4CD4-46D2-BE2F-CA6DAD8D0C84}">
      <dgm:prSet/>
      <dgm:spPr/>
      <dgm:t>
        <a:bodyPr/>
        <a:lstStyle/>
        <a:p>
          <a:endParaRPr lang="en-US"/>
        </a:p>
      </dgm:t>
    </dgm:pt>
    <dgm:pt modelId="{11D5258F-19BD-4D25-AD1D-34DCE7E0667C}" type="sibTrans" cxnId="{D85BB747-4CD4-46D2-BE2F-CA6DAD8D0C84}">
      <dgm:prSet/>
      <dgm:spPr/>
      <dgm:t>
        <a:bodyPr/>
        <a:lstStyle/>
        <a:p>
          <a:endParaRPr lang="en-US"/>
        </a:p>
      </dgm:t>
    </dgm:pt>
    <dgm:pt modelId="{2926DEC6-21C8-4687-83BE-B7219CBCCB52}">
      <dgm:prSet phldrT="[Text]"/>
      <dgm:spPr/>
      <dgm:t>
        <a:bodyPr/>
        <a:lstStyle/>
        <a:p>
          <a:r>
            <a:rPr lang="en-US" dirty="0"/>
            <a:t>API query for restaurant locations</a:t>
          </a:r>
        </a:p>
      </dgm:t>
    </dgm:pt>
    <dgm:pt modelId="{306BA780-32AE-4564-A020-9B1C742747C1}" type="parTrans" cxnId="{6AA96CF7-F4DE-43E8-85C6-37F9A47717A2}">
      <dgm:prSet/>
      <dgm:spPr/>
      <dgm:t>
        <a:bodyPr/>
        <a:lstStyle/>
        <a:p>
          <a:endParaRPr lang="en-US"/>
        </a:p>
      </dgm:t>
    </dgm:pt>
    <dgm:pt modelId="{CA79A3EB-FEBF-4B4F-8F80-C20F65749A89}" type="sibTrans" cxnId="{6AA96CF7-F4DE-43E8-85C6-37F9A47717A2}">
      <dgm:prSet/>
      <dgm:spPr/>
      <dgm:t>
        <a:bodyPr/>
        <a:lstStyle/>
        <a:p>
          <a:endParaRPr lang="en-US"/>
        </a:p>
      </dgm:t>
    </dgm:pt>
    <dgm:pt modelId="{CE2CD2B0-9727-4BFC-8BE9-6BA92567EB02}">
      <dgm:prSet phldrT="[Text]"/>
      <dgm:spPr/>
      <dgm:t>
        <a:bodyPr/>
        <a:lstStyle/>
        <a:p>
          <a:r>
            <a:rPr lang="en-US" dirty="0"/>
            <a:t>Filter to unique locations in city</a:t>
          </a:r>
        </a:p>
      </dgm:t>
    </dgm:pt>
    <dgm:pt modelId="{4F99B8B1-CC74-474D-B335-A7020AED75EA}" type="parTrans" cxnId="{7B138E38-44A5-4FC4-B951-064D3CF7A2B7}">
      <dgm:prSet/>
      <dgm:spPr/>
      <dgm:t>
        <a:bodyPr/>
        <a:lstStyle/>
        <a:p>
          <a:endParaRPr lang="en-US"/>
        </a:p>
      </dgm:t>
    </dgm:pt>
    <dgm:pt modelId="{26103F22-FD2B-4C80-A91E-F73C96BB0C53}" type="sibTrans" cxnId="{7B138E38-44A5-4FC4-B951-064D3CF7A2B7}">
      <dgm:prSet/>
      <dgm:spPr/>
      <dgm:t>
        <a:bodyPr/>
        <a:lstStyle/>
        <a:p>
          <a:endParaRPr lang="en-US"/>
        </a:p>
      </dgm:t>
    </dgm:pt>
    <dgm:pt modelId="{35020A78-730C-4941-B6C5-D4D900EE4BAD}">
      <dgm:prSet phldrT="[Text]"/>
      <dgm:spPr/>
      <dgm:t>
        <a:bodyPr/>
        <a:lstStyle/>
        <a:p>
          <a:r>
            <a:rPr lang="en-US" dirty="0"/>
            <a:t>API query for nutrition details</a:t>
          </a:r>
        </a:p>
      </dgm:t>
    </dgm:pt>
    <dgm:pt modelId="{FC6E91FE-B273-42BA-8006-3332139FF365}" type="parTrans" cxnId="{3A341B63-34B4-492F-8D26-B517899DF3F6}">
      <dgm:prSet/>
      <dgm:spPr/>
      <dgm:t>
        <a:bodyPr/>
        <a:lstStyle/>
        <a:p>
          <a:endParaRPr lang="en-US"/>
        </a:p>
      </dgm:t>
    </dgm:pt>
    <dgm:pt modelId="{E86D22EA-D836-4844-85C8-90F4E9919B72}" type="sibTrans" cxnId="{3A341B63-34B4-492F-8D26-B517899DF3F6}">
      <dgm:prSet/>
      <dgm:spPr/>
      <dgm:t>
        <a:bodyPr/>
        <a:lstStyle/>
        <a:p>
          <a:endParaRPr lang="en-US"/>
        </a:p>
      </dgm:t>
    </dgm:pt>
    <dgm:pt modelId="{CE4CCF9B-F916-43C8-B533-DBF3471C3507}" type="pres">
      <dgm:prSet presAssocID="{11E13CD6-E664-4046-8C73-A299C79AC986}" presName="Name0" presStyleCnt="0">
        <dgm:presLayoutVars>
          <dgm:dir/>
          <dgm:animLvl val="lvl"/>
          <dgm:resizeHandles val="exact"/>
        </dgm:presLayoutVars>
      </dgm:prSet>
      <dgm:spPr/>
    </dgm:pt>
    <dgm:pt modelId="{1DB48F75-599B-4A40-935A-AE2954D41607}" type="pres">
      <dgm:prSet presAssocID="{8E478F38-7FD1-457F-985D-731FA67B264C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20C106C0-F344-4C35-9C27-D1B4A0503DE0}" type="pres">
      <dgm:prSet presAssocID="{11D5258F-19BD-4D25-AD1D-34DCE7E0667C}" presName="parTxOnlySpace" presStyleCnt="0"/>
      <dgm:spPr/>
    </dgm:pt>
    <dgm:pt modelId="{06EA00D9-7887-4941-ACC9-C2CB679C0C97}" type="pres">
      <dgm:prSet presAssocID="{2926DEC6-21C8-4687-83BE-B7219CBCCB52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8703F4C5-C2E3-4AF6-B5D8-702513359EFE}" type="pres">
      <dgm:prSet presAssocID="{CA79A3EB-FEBF-4B4F-8F80-C20F65749A89}" presName="parTxOnlySpace" presStyleCnt="0"/>
      <dgm:spPr/>
    </dgm:pt>
    <dgm:pt modelId="{ADC70B89-78A3-4F67-AE88-88C510CD9615}" type="pres">
      <dgm:prSet presAssocID="{CE2CD2B0-9727-4BFC-8BE9-6BA92567EB02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E875EC4B-6E32-4645-89FC-75C099B5718D}" type="pres">
      <dgm:prSet presAssocID="{26103F22-FD2B-4C80-A91E-F73C96BB0C53}" presName="parTxOnlySpace" presStyleCnt="0"/>
      <dgm:spPr/>
    </dgm:pt>
    <dgm:pt modelId="{73C44C91-2418-43B0-9D79-1F28445F2986}" type="pres">
      <dgm:prSet presAssocID="{35020A78-730C-4941-B6C5-D4D900EE4BAD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7B138E38-44A5-4FC4-B951-064D3CF7A2B7}" srcId="{11E13CD6-E664-4046-8C73-A299C79AC986}" destId="{CE2CD2B0-9727-4BFC-8BE9-6BA92567EB02}" srcOrd="2" destOrd="0" parTransId="{4F99B8B1-CC74-474D-B335-A7020AED75EA}" sibTransId="{26103F22-FD2B-4C80-A91E-F73C96BB0C53}"/>
    <dgm:cxn modelId="{D85BB747-4CD4-46D2-BE2F-CA6DAD8D0C84}" srcId="{11E13CD6-E664-4046-8C73-A299C79AC986}" destId="{8E478F38-7FD1-457F-985D-731FA67B264C}" srcOrd="0" destOrd="0" parTransId="{BAAEAA7D-1651-4E45-80B9-54DD607B950B}" sibTransId="{11D5258F-19BD-4D25-AD1D-34DCE7E0667C}"/>
    <dgm:cxn modelId="{7E23BD50-3ADA-458D-B930-45F852914DCA}" type="presOf" srcId="{8E478F38-7FD1-457F-985D-731FA67B264C}" destId="{1DB48F75-599B-4A40-935A-AE2954D41607}" srcOrd="0" destOrd="0" presId="urn:microsoft.com/office/officeart/2005/8/layout/chevron1"/>
    <dgm:cxn modelId="{3A341B63-34B4-492F-8D26-B517899DF3F6}" srcId="{11E13CD6-E664-4046-8C73-A299C79AC986}" destId="{35020A78-730C-4941-B6C5-D4D900EE4BAD}" srcOrd="3" destOrd="0" parTransId="{FC6E91FE-B273-42BA-8006-3332139FF365}" sibTransId="{E86D22EA-D836-4844-85C8-90F4E9919B72}"/>
    <dgm:cxn modelId="{BD95F369-72E8-46EB-8530-501F9EA0E1F3}" type="presOf" srcId="{11E13CD6-E664-4046-8C73-A299C79AC986}" destId="{CE4CCF9B-F916-43C8-B533-DBF3471C3507}" srcOrd="0" destOrd="0" presId="urn:microsoft.com/office/officeart/2005/8/layout/chevron1"/>
    <dgm:cxn modelId="{FE8BF570-A00E-4F4E-96B1-AC4179C92619}" type="presOf" srcId="{2926DEC6-21C8-4687-83BE-B7219CBCCB52}" destId="{06EA00D9-7887-4941-ACC9-C2CB679C0C97}" srcOrd="0" destOrd="0" presId="urn:microsoft.com/office/officeart/2005/8/layout/chevron1"/>
    <dgm:cxn modelId="{3AB9FF81-4D68-4A97-B823-4706EF313234}" type="presOf" srcId="{35020A78-730C-4941-B6C5-D4D900EE4BAD}" destId="{73C44C91-2418-43B0-9D79-1F28445F2986}" srcOrd="0" destOrd="0" presId="urn:microsoft.com/office/officeart/2005/8/layout/chevron1"/>
    <dgm:cxn modelId="{97F1BAEE-0AEE-4742-B23C-FFE6A70A5898}" type="presOf" srcId="{CE2CD2B0-9727-4BFC-8BE9-6BA92567EB02}" destId="{ADC70B89-78A3-4F67-AE88-88C510CD9615}" srcOrd="0" destOrd="0" presId="urn:microsoft.com/office/officeart/2005/8/layout/chevron1"/>
    <dgm:cxn modelId="{6AA96CF7-F4DE-43E8-85C6-37F9A47717A2}" srcId="{11E13CD6-E664-4046-8C73-A299C79AC986}" destId="{2926DEC6-21C8-4687-83BE-B7219CBCCB52}" srcOrd="1" destOrd="0" parTransId="{306BA780-32AE-4564-A020-9B1C742747C1}" sibTransId="{CA79A3EB-FEBF-4B4F-8F80-C20F65749A89}"/>
    <dgm:cxn modelId="{38A2E252-D0F1-43DB-B562-564D2B8F2D07}" type="presParOf" srcId="{CE4CCF9B-F916-43C8-B533-DBF3471C3507}" destId="{1DB48F75-599B-4A40-935A-AE2954D41607}" srcOrd="0" destOrd="0" presId="urn:microsoft.com/office/officeart/2005/8/layout/chevron1"/>
    <dgm:cxn modelId="{EC818129-6C0C-4417-A132-C94115601980}" type="presParOf" srcId="{CE4CCF9B-F916-43C8-B533-DBF3471C3507}" destId="{20C106C0-F344-4C35-9C27-D1B4A0503DE0}" srcOrd="1" destOrd="0" presId="urn:microsoft.com/office/officeart/2005/8/layout/chevron1"/>
    <dgm:cxn modelId="{89608259-8679-4256-B44B-ABFC70A31433}" type="presParOf" srcId="{CE4CCF9B-F916-43C8-B533-DBF3471C3507}" destId="{06EA00D9-7887-4941-ACC9-C2CB679C0C97}" srcOrd="2" destOrd="0" presId="urn:microsoft.com/office/officeart/2005/8/layout/chevron1"/>
    <dgm:cxn modelId="{86FBC74B-B662-4D97-9088-B75BBD152F89}" type="presParOf" srcId="{CE4CCF9B-F916-43C8-B533-DBF3471C3507}" destId="{8703F4C5-C2E3-4AF6-B5D8-702513359EFE}" srcOrd="3" destOrd="0" presId="urn:microsoft.com/office/officeart/2005/8/layout/chevron1"/>
    <dgm:cxn modelId="{7C7689B5-09CA-44D1-9B96-E5F4D1371115}" type="presParOf" srcId="{CE4CCF9B-F916-43C8-B533-DBF3471C3507}" destId="{ADC70B89-78A3-4F67-AE88-88C510CD9615}" srcOrd="4" destOrd="0" presId="urn:microsoft.com/office/officeart/2005/8/layout/chevron1"/>
    <dgm:cxn modelId="{3FB21779-971B-4306-BF63-D9171DDD84DB}" type="presParOf" srcId="{CE4CCF9B-F916-43C8-B533-DBF3471C3507}" destId="{E875EC4B-6E32-4645-89FC-75C099B5718D}" srcOrd="5" destOrd="0" presId="urn:microsoft.com/office/officeart/2005/8/layout/chevron1"/>
    <dgm:cxn modelId="{1BD71D89-FDA4-467E-8039-D7B6AC8D9248}" type="presParOf" srcId="{CE4CCF9B-F916-43C8-B533-DBF3471C3507}" destId="{73C44C91-2418-43B0-9D79-1F28445F2986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B48F75-599B-4A40-935A-AE2954D41607}">
      <dsp:nvSpPr>
        <dsp:cNvPr id="0" name=""/>
        <dsp:cNvSpPr/>
      </dsp:nvSpPr>
      <dsp:spPr>
        <a:xfrm>
          <a:off x="4158" y="1547863"/>
          <a:ext cx="2420683" cy="96827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Set Boundary</a:t>
          </a:r>
        </a:p>
      </dsp:txBody>
      <dsp:txXfrm>
        <a:off x="488295" y="1547863"/>
        <a:ext cx="1452410" cy="968273"/>
      </dsp:txXfrm>
    </dsp:sp>
    <dsp:sp modelId="{06EA00D9-7887-4941-ACC9-C2CB679C0C97}">
      <dsp:nvSpPr>
        <dsp:cNvPr id="0" name=""/>
        <dsp:cNvSpPr/>
      </dsp:nvSpPr>
      <dsp:spPr>
        <a:xfrm>
          <a:off x="2182773" y="1547863"/>
          <a:ext cx="2420683" cy="96827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API query for restaurant locations</a:t>
          </a:r>
        </a:p>
      </dsp:txBody>
      <dsp:txXfrm>
        <a:off x="2666910" y="1547863"/>
        <a:ext cx="1452410" cy="968273"/>
      </dsp:txXfrm>
    </dsp:sp>
    <dsp:sp modelId="{ADC70B89-78A3-4F67-AE88-88C510CD9615}">
      <dsp:nvSpPr>
        <dsp:cNvPr id="0" name=""/>
        <dsp:cNvSpPr/>
      </dsp:nvSpPr>
      <dsp:spPr>
        <a:xfrm>
          <a:off x="4361389" y="1547863"/>
          <a:ext cx="2420683" cy="96827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Filter to unique locations in city</a:t>
          </a:r>
        </a:p>
      </dsp:txBody>
      <dsp:txXfrm>
        <a:off x="4845526" y="1547863"/>
        <a:ext cx="1452410" cy="968273"/>
      </dsp:txXfrm>
    </dsp:sp>
    <dsp:sp modelId="{73C44C91-2418-43B0-9D79-1F28445F2986}">
      <dsp:nvSpPr>
        <dsp:cNvPr id="0" name=""/>
        <dsp:cNvSpPr/>
      </dsp:nvSpPr>
      <dsp:spPr>
        <a:xfrm>
          <a:off x="6540004" y="1547863"/>
          <a:ext cx="2420683" cy="96827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API query for nutrition details</a:t>
          </a:r>
        </a:p>
      </dsp:txBody>
      <dsp:txXfrm>
        <a:off x="7024141" y="1547863"/>
        <a:ext cx="1452410" cy="96827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709AC2-BBEE-6E40-BFDF-BB34D81BCDEE}" type="datetimeFigureOut">
              <a:rPr lang="en-US" smtClean="0"/>
              <a:t>6/25/20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22A5D1-C216-004B-965F-FA292520E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8334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wanted to know, Are healthy restaurants healthy?,   What gender/age groups do healthy restaurants cater to (if any)?,   and   Which restaurant is healthiest?</a:t>
            </a:r>
          </a:p>
          <a:p>
            <a:endParaRPr lang="en-US" dirty="0"/>
          </a:p>
          <a:p>
            <a:r>
              <a:rPr lang="en-US" dirty="0"/>
              <a:t>We’ve selected 5 “healthy” restaurant chains in the Austin area to compare their menu nutrition against FDA guidelines of recommended values.</a:t>
            </a:r>
          </a:p>
          <a:p>
            <a:endParaRPr lang="en-US" dirty="0"/>
          </a:p>
          <a:p>
            <a:r>
              <a:rPr lang="en-US" dirty="0"/>
              <a:t>All restaurants fall within the “healthy restaurant” category when conducting a search.</a:t>
            </a:r>
          </a:p>
          <a:p>
            <a:endParaRPr lang="en-US" dirty="0"/>
          </a:p>
          <a:p>
            <a:r>
              <a:rPr lang="en-US" dirty="0"/>
              <a:t>We used nutrition guidelines from the FDA database and pulled restaurant nutrition information from a restaurant nutrition API called </a:t>
            </a:r>
            <a:r>
              <a:rPr lang="en-US" dirty="0" err="1"/>
              <a:t>Nutritionix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We selected the top 7 menu items from each restaurant to compare their data.</a:t>
            </a:r>
          </a:p>
          <a:p>
            <a:endParaRPr lang="en-US" dirty="0"/>
          </a:p>
          <a:p>
            <a:r>
              <a:rPr lang="en-US" dirty="0"/>
              <a:t>Each menu item is scored on 14 FDA key nutrients parameters: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	SATURATED FAT – TRANS FAT – TOTAL FAT – SUGARS – CARBOHYDRATES – PROTEIN – CHOLESTEROL – VITAMIN C – VITAMIN A – SODIUM – IRON – CALCIUM – FIBER  &amp; CALORIES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 restaurant is scored based on how many of the FDA recommended values were met by each of the 7 menu items.  If a menu item met all recommended values it receives a perfect score of 14.  This is very rare.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Tommy will explain how we pulled the data.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2A5D1-C216-004B-965F-FA292520EC4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654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Based on our analysis, all 5 restaurants met over 50% of the recommended dietary values suggested by the FDA.  </a:t>
            </a:r>
          </a:p>
          <a:p>
            <a:endParaRPr lang="en-US" dirty="0"/>
          </a:p>
          <a:p>
            <a:r>
              <a:rPr lang="en-US" dirty="0"/>
              <a:t>Determining if a restaurant is “Healthy” is subjective to many other factors, besides the first 7 menu items.</a:t>
            </a:r>
          </a:p>
          <a:p>
            <a:endParaRPr lang="en-US" dirty="0"/>
          </a:p>
          <a:p>
            <a:r>
              <a:rPr lang="en-US" dirty="0"/>
              <a:t>Meeting 50% of FDA recommended criteria is a good starting point for a healthy restaurant, as other restaurant menu items fall short.</a:t>
            </a:r>
          </a:p>
          <a:p>
            <a:endParaRPr lang="en-US" dirty="0"/>
          </a:p>
          <a:p>
            <a:r>
              <a:rPr lang="en-US" dirty="0"/>
              <a:t>To answer our initial question, ‘Are Healthy Restaurants, Healthy’?  We assess that the five restaurants chosen for this project are “healthy”, based on each meeting over 50% of FDA nutrition suggestions.   </a:t>
            </a:r>
          </a:p>
          <a:p>
            <a:endParaRPr lang="en-US" dirty="0"/>
          </a:p>
          <a:p>
            <a:r>
              <a:rPr lang="en-US" dirty="0"/>
              <a:t>Jamba Juice had the lowest score due to higher than average carbohydrates and lack of key vitamins.</a:t>
            </a:r>
          </a:p>
          <a:p>
            <a:endParaRPr lang="en-US" dirty="0"/>
          </a:p>
          <a:p>
            <a:r>
              <a:rPr lang="en-US" dirty="0"/>
              <a:t>Our data also shows that men of all ages and younger women benefit the most from “healthy” restaurant menus.  But the nutritional advantages are not significant.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2A5D1-C216-004B-965F-FA292520EC4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1324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Smoothie King had the highest nutrition content values for all genders and ages.  But not by much.</a:t>
            </a:r>
          </a:p>
          <a:p>
            <a:endParaRPr lang="en-US" dirty="0"/>
          </a:p>
          <a:p>
            <a:r>
              <a:rPr lang="en-US" dirty="0"/>
              <a:t>Smoothie King’s nutrition values didn’t discriminate by age or gender, meaning it’s just as healthy for you as it is for your 97-year-old grandmother.</a:t>
            </a:r>
          </a:p>
          <a:p>
            <a:endParaRPr lang="en-US" dirty="0"/>
          </a:p>
          <a:p>
            <a:r>
              <a:rPr lang="en-US" dirty="0"/>
              <a:t>Smoothie King is over 10% healthier than the lowest scoring restaurant (Jamba Juice).  Scoring a 64 out of 98 possible points.</a:t>
            </a:r>
          </a:p>
          <a:p>
            <a:endParaRPr lang="en-US" dirty="0"/>
          </a:p>
          <a:p>
            <a:r>
              <a:rPr lang="en-US" dirty="0"/>
              <a:t>Smoothie King wins as “The Healthiest”!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2A5D1-C216-004B-965F-FA292520EC4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5150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6442" y="1447801"/>
            <a:ext cx="662096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6442" y="4777380"/>
            <a:ext cx="662096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61E74-14C2-47DF-992B-04271CD2ED7B}" type="datetimeFigureOut">
              <a:rPr lang="en-US" smtClean="0"/>
              <a:t>6/25/20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68AB9-939C-4C88-A1D0-7CBBE4E096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06780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3" y="4800587"/>
            <a:ext cx="66209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66442" y="685800"/>
            <a:ext cx="662096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3" y="5367325"/>
            <a:ext cx="662096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61E74-14C2-47DF-992B-04271CD2ED7B}" type="datetimeFigureOut">
              <a:rPr lang="en-US" smtClean="0"/>
              <a:t>6/25/20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68AB9-939C-4C88-A1D0-7CBBE4E096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7080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2" y="1447800"/>
            <a:ext cx="6620968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2" y="3657600"/>
            <a:ext cx="6620968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61E74-14C2-47DF-992B-04271CD2ED7B}" type="datetimeFigureOut">
              <a:rPr lang="en-US" smtClean="0"/>
              <a:t>6/25/20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68AB9-939C-4C88-A1D0-7CBBE4E096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6902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1409" y="1447800"/>
            <a:ext cx="6001049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448177" y="3771174"/>
            <a:ext cx="546115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2" y="4350657"/>
            <a:ext cx="6620968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61E74-14C2-47DF-992B-04271CD2ED7B}" type="datetimeFigureOut">
              <a:rPr lang="en-US" smtClean="0"/>
              <a:t>6/25/20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68AB9-939C-4C88-A1D0-7CBBE4E096E1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673897" y="971253"/>
            <a:ext cx="601591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2200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999690" y="2613787"/>
            <a:ext cx="601591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2200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004514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3124201"/>
            <a:ext cx="662096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2" y="4777381"/>
            <a:ext cx="662096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61E74-14C2-47DF-992B-04271CD2ED7B}" type="datetimeFigureOut">
              <a:rPr lang="en-US" smtClean="0"/>
              <a:t>6/25/20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68AB9-939C-4C88-A1D0-7CBBE4E096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2414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4834" y="1981200"/>
            <a:ext cx="22107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489475" y="2667000"/>
            <a:ext cx="219608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3504" y="1981200"/>
            <a:ext cx="220275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2905586" y="2667000"/>
            <a:ext cx="2210671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4917" y="1981200"/>
            <a:ext cx="21996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5344917" y="2667000"/>
            <a:ext cx="2199658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2795334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223030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61E74-14C2-47DF-992B-04271CD2ED7B}" type="datetimeFigureOut">
              <a:rPr lang="en-US" smtClean="0"/>
              <a:t>6/25/20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68AB9-939C-4C88-A1D0-7CBBE4E096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1917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9475" y="4250949"/>
            <a:ext cx="220561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489475" y="2209800"/>
            <a:ext cx="2205612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489475" y="4827212"/>
            <a:ext cx="2205612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7792" y="4250949"/>
            <a:ext cx="21984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2917791" y="2209800"/>
            <a:ext cx="2198466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2916776" y="4827211"/>
            <a:ext cx="2201378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4917" y="4250949"/>
            <a:ext cx="21996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344916" y="2209800"/>
            <a:ext cx="2199658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5344824" y="4827209"/>
            <a:ext cx="2202571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2795334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5223030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61E74-14C2-47DF-992B-04271CD2ED7B}" type="datetimeFigureOut">
              <a:rPr lang="en-US" smtClean="0"/>
              <a:t>6/25/20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68AB9-939C-4C88-A1D0-7CBBE4E096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5169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61E74-14C2-47DF-992B-04271CD2ED7B}" type="datetimeFigureOut">
              <a:rPr lang="en-US" smtClean="0"/>
              <a:t>6/25/20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68AB9-939C-4C88-A1D0-7CBBE4E096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62605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229782" y="430214"/>
            <a:ext cx="1314793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89475" y="773205"/>
            <a:ext cx="5568812" cy="548313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61E74-14C2-47DF-992B-04271CD2ED7B}" type="datetimeFigureOut">
              <a:rPr lang="en-US" smtClean="0"/>
              <a:t>6/25/20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68AB9-939C-4C88-A1D0-7CBBE4E096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1142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61E74-14C2-47DF-992B-04271CD2ED7B}" type="datetimeFigureOut">
              <a:rPr lang="en-US" smtClean="0"/>
              <a:t>6/25/20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68AB9-939C-4C88-A1D0-7CBBE4E096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7801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3" y="2861734"/>
            <a:ext cx="662096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2" y="4777381"/>
            <a:ext cx="662096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61E74-14C2-47DF-992B-04271CD2ED7B}" type="datetimeFigureOut">
              <a:rPr lang="en-US" smtClean="0"/>
              <a:t>6/25/20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68AB9-939C-4C88-A1D0-7CBBE4E096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21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7700" y="2060576"/>
            <a:ext cx="3298113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41975" y="2056093"/>
            <a:ext cx="3298115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61E74-14C2-47DF-992B-04271CD2ED7B}" type="datetimeFigureOut">
              <a:rPr lang="en-US" smtClean="0"/>
              <a:t>6/25/20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68AB9-939C-4C88-A1D0-7CBBE4E096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46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700" y="1905000"/>
            <a:ext cx="329811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7700" y="2514600"/>
            <a:ext cx="3298113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41976" y="1905000"/>
            <a:ext cx="3298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41976" y="2514600"/>
            <a:ext cx="3298113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61E74-14C2-47DF-992B-04271CD2ED7B}" type="datetimeFigureOut">
              <a:rPr lang="en-US" smtClean="0"/>
              <a:t>6/25/20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68AB9-939C-4C88-A1D0-7CBBE4E096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4322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61E74-14C2-47DF-992B-04271CD2ED7B}" type="datetimeFigureOut">
              <a:rPr lang="en-US" smtClean="0"/>
              <a:t>6/25/20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68AB9-939C-4C88-A1D0-7CBBE4E096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4855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61E74-14C2-47DF-992B-04271CD2ED7B}" type="datetimeFigureOut">
              <a:rPr lang="en-US" smtClean="0"/>
              <a:t>6/25/20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68AB9-939C-4C88-A1D0-7CBBE4E096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0112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1447800"/>
            <a:ext cx="2551462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9397" y="1447800"/>
            <a:ext cx="3898013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1" y="3129281"/>
            <a:ext cx="2551462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61E74-14C2-47DF-992B-04271CD2ED7B}" type="datetimeFigureOut">
              <a:rPr lang="en-US" smtClean="0"/>
              <a:t>6/25/20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68AB9-939C-4C88-A1D0-7CBBE4E096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7037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656" y="1854192"/>
            <a:ext cx="3820674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13517" y="1143000"/>
            <a:ext cx="2400925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1" y="3657600"/>
            <a:ext cx="3814728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61E74-14C2-47DF-992B-04271CD2ED7B}" type="datetimeFigureOut">
              <a:rPr lang="en-US" smtClean="0"/>
              <a:t>6/25/20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68AB9-939C-4C88-A1D0-7CBBE4E096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2887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/>
          <p:cNvSpPr/>
          <p:nvPr/>
        </p:nvSpPr>
        <p:spPr>
          <a:xfrm>
            <a:off x="629943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Oval 22"/>
          <p:cNvSpPr/>
          <p:nvPr/>
        </p:nvSpPr>
        <p:spPr>
          <a:xfrm>
            <a:off x="5689832" y="-457200"/>
            <a:ext cx="1600200" cy="16002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14000"/>
                </a:schemeClr>
              </a:gs>
              <a:gs pos="73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7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Oval 23"/>
          <p:cNvSpPr/>
          <p:nvPr/>
        </p:nvSpPr>
        <p:spPr>
          <a:xfrm>
            <a:off x="6299432" y="6096000"/>
            <a:ext cx="990600" cy="9906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9000"/>
                </a:schemeClr>
              </a:gs>
              <a:gs pos="66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Oval 19"/>
          <p:cNvSpPr/>
          <p:nvPr/>
        </p:nvSpPr>
        <p:spPr>
          <a:xfrm>
            <a:off x="-153988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11000"/>
                </a:schemeClr>
              </a:gs>
              <a:gs pos="75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Oval 20"/>
          <p:cNvSpPr/>
          <p:nvPr/>
        </p:nvSpPr>
        <p:spPr>
          <a:xfrm>
            <a:off x="-839788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8000"/>
                </a:schemeClr>
              </a:gs>
              <a:gs pos="72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84710" y="452718"/>
            <a:ext cx="7055380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700" y="2052925"/>
            <a:ext cx="6711654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7494989" y="1828771"/>
            <a:ext cx="990599" cy="22865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70361E74-14C2-47DF-992B-04271CD2ED7B}" type="datetimeFigureOut">
              <a:rPr lang="en-US" smtClean="0"/>
              <a:t>6/25/20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6233335" y="3263371"/>
            <a:ext cx="3859795" cy="2286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7766431" y="295736"/>
            <a:ext cx="628813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1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968AB9-939C-4C88-A1D0-7CBBE4E096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23497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  <p:sldLayoutId id="2147483756" r:id="rId12"/>
    <p:sldLayoutId id="2147483757" r:id="rId13"/>
    <p:sldLayoutId id="2147483758" r:id="rId14"/>
    <p:sldLayoutId id="2147483759" r:id="rId15"/>
    <p:sldLayoutId id="2147483760" r:id="rId16"/>
    <p:sldLayoutId id="2147483761" r:id="rId17"/>
  </p:sldLayoutIdLst>
  <p:txStyles>
    <p:titleStyle>
      <a:lvl1pPr algn="l" defTabSz="457207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6" indent="-342906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62" indent="-285755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20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27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34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42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49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57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64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7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15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22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31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38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46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53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61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6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11.png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10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D952560-067F-49D7-9214-A6CBAD5180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6564" y="901150"/>
            <a:ext cx="6518332" cy="3313041"/>
          </a:xfrm>
        </p:spPr>
        <p:txBody>
          <a:bodyPr/>
          <a:lstStyle/>
          <a:p>
            <a:r>
              <a:rPr lang="en-US" b="1" dirty="0"/>
              <a:t>The Healthiest.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49EFA0CF-3B1C-495D-85EA-5F19CC33ED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3621" y="4777382"/>
            <a:ext cx="8189326" cy="861420"/>
          </a:xfrm>
        </p:spPr>
        <p:txBody>
          <a:bodyPr>
            <a:normAutofit/>
          </a:bodyPr>
          <a:lstStyle/>
          <a:p>
            <a:r>
              <a:rPr lang="en-US" sz="1400" dirty="0" err="1"/>
              <a:t>Esaa</a:t>
            </a:r>
            <a:r>
              <a:rPr lang="en-US" sz="1400" dirty="0"/>
              <a:t> Yamini, Juan Sebastian </a:t>
            </a:r>
            <a:r>
              <a:rPr lang="en-US" sz="1400" dirty="0" err="1"/>
              <a:t>galindo</a:t>
            </a:r>
            <a:r>
              <a:rPr lang="en-US" sz="1400" dirty="0"/>
              <a:t> , Avantika </a:t>
            </a:r>
            <a:r>
              <a:rPr lang="en-US" sz="1400" dirty="0" err="1"/>
              <a:t>singh</a:t>
            </a:r>
            <a:r>
              <a:rPr lang="en-US" sz="1400" dirty="0"/>
              <a:t>, Darren </a:t>
            </a:r>
            <a:r>
              <a:rPr lang="en-US" sz="1400" dirty="0" err="1"/>
              <a:t>lucca</a:t>
            </a:r>
            <a:r>
              <a:rPr lang="en-US" sz="1400" dirty="0"/>
              <a:t>, tommy </a:t>
            </a:r>
            <a:r>
              <a:rPr lang="en-US" sz="1400" dirty="0" err="1"/>
              <a:t>ringo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9349052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B74BEEB-F6CB-4729-9693-C9BBE669A280}"/>
              </a:ext>
            </a:extLst>
          </p:cNvPr>
          <p:cNvSpPr txBox="1">
            <a:spLocks/>
          </p:cNvSpPr>
          <p:nvPr/>
        </p:nvSpPr>
        <p:spPr>
          <a:xfrm>
            <a:off x="822960" y="286604"/>
            <a:ext cx="7543800" cy="82296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7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u="sng" dirty="0"/>
              <a:t>Analysis</a:t>
            </a:r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27532757-599F-F440-874A-782AB537FD04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" y="1308889"/>
            <a:ext cx="2615403" cy="1640094"/>
          </a:xfrm>
          <a:prstGeom prst="rect">
            <a:avLst/>
          </a:prstGeom>
        </p:spPr>
      </p:pic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E0866A36-1EB7-9340-B9BE-A38F71C7A28A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4299" y="2795314"/>
            <a:ext cx="2615401" cy="1635719"/>
          </a:xfrm>
          <a:prstGeom prst="rect">
            <a:avLst/>
          </a:prstGeo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280044C9-C409-3343-A91D-F5BE106BF9AB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1" y="4277363"/>
            <a:ext cx="2615402" cy="1701324"/>
          </a:xfrm>
          <a:prstGeom prst="rect">
            <a:avLst/>
          </a:prstGeom>
        </p:spPr>
      </p:pic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22409AA9-9FF6-5247-A324-46D0F797D810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1358" y="4284094"/>
            <a:ext cx="2615402" cy="1635719"/>
          </a:xfrm>
          <a:prstGeom prst="rect">
            <a:avLst/>
          </a:prstGeom>
        </p:spPr>
      </p:pic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D3622AB7-7851-C54C-B7D8-D69FB430E108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1357" y="1294652"/>
            <a:ext cx="2615403" cy="1654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1173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B74BEEB-F6CB-4729-9693-C9BBE669A280}"/>
              </a:ext>
            </a:extLst>
          </p:cNvPr>
          <p:cNvSpPr txBox="1">
            <a:spLocks/>
          </p:cNvSpPr>
          <p:nvPr/>
        </p:nvSpPr>
        <p:spPr>
          <a:xfrm>
            <a:off x="822960" y="286604"/>
            <a:ext cx="7543800" cy="82296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7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u="sng" dirty="0"/>
              <a:t>Conclusions</a:t>
            </a:r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6447C817-6545-5446-8785-4B738B5DC08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60" y="1109564"/>
            <a:ext cx="6035040" cy="4057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50040FB-FDDA-FF4F-A4F9-FB6BCADEE049}"/>
              </a:ext>
            </a:extLst>
          </p:cNvPr>
          <p:cNvSpPr/>
          <p:nvPr/>
        </p:nvSpPr>
        <p:spPr>
          <a:xfrm>
            <a:off x="666427" y="5389359"/>
            <a:ext cx="787313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SzPts val="1400"/>
              <a:buFont typeface="Wingdings 3" pitchFamily="2" charset="2"/>
              <a:buChar char=""/>
            </a:pPr>
            <a:r>
              <a:rPr lang="en-US" dirty="0">
                <a:solidFill>
                  <a:srgbClr val="FFFFFF"/>
                </a:solidFill>
                <a:latin typeface="Century Gothic" panose="020B0502020202020204" pitchFamily="34" charset="0"/>
              </a:rPr>
              <a:t> Smoothie King’s menu items had the highest nutrition content values for all genders and ages.  </a:t>
            </a:r>
          </a:p>
          <a:p>
            <a:pPr>
              <a:buSzPts val="1400"/>
              <a:buFont typeface="Wingdings 3" pitchFamily="2" charset="2"/>
              <a:buChar char=""/>
            </a:pPr>
            <a:endParaRPr lang="en-US" dirty="0">
              <a:solidFill>
                <a:srgbClr val="FFFFFF"/>
              </a:solidFill>
              <a:latin typeface="Century Gothic" panose="020B0502020202020204" pitchFamily="34" charset="0"/>
            </a:endParaRPr>
          </a:p>
          <a:p>
            <a:pPr>
              <a:buSzPts val="1400"/>
              <a:buFont typeface="Wingdings 3" pitchFamily="2" charset="2"/>
              <a:buChar char=""/>
            </a:pPr>
            <a:r>
              <a:rPr lang="en-US" dirty="0">
                <a:solidFill>
                  <a:srgbClr val="FFFFFF"/>
                </a:solidFill>
                <a:latin typeface="Century Gothic" panose="020B0502020202020204" pitchFamily="34" charset="0"/>
              </a:rPr>
              <a:t>Smoothie King is the healthiest!!</a:t>
            </a:r>
          </a:p>
        </p:txBody>
      </p:sp>
    </p:spTree>
    <p:extLst>
      <p:ext uri="{BB962C8B-B14F-4D97-AF65-F5344CB8AC3E}">
        <p14:creationId xmlns:p14="http://schemas.microsoft.com/office/powerpoint/2010/main" val="345290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718CB4-7720-4CFD-9CA6-2A520331E9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822960"/>
          </a:xfrm>
        </p:spPr>
        <p:txBody>
          <a:bodyPr/>
          <a:lstStyle/>
          <a:p>
            <a:r>
              <a:rPr lang="en-US" b="1" u="sng" dirty="0"/>
              <a:t>Motivation/Questions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820A460-7C5F-4C53-B319-C640ABC0B5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600" y="2805717"/>
            <a:ext cx="8832799" cy="3677478"/>
          </a:xfrm>
        </p:spPr>
        <p:txBody>
          <a:bodyPr>
            <a:normAutofit/>
          </a:bodyPr>
          <a:lstStyle/>
          <a:p>
            <a:r>
              <a:rPr lang="en-US" sz="1800" dirty="0"/>
              <a:t>5 Austin, TX “healthy” restaurant chains were chosen.</a:t>
            </a:r>
          </a:p>
          <a:p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r>
              <a:rPr lang="en-US" sz="1800" dirty="0"/>
              <a:t>FDA Guidelines and </a:t>
            </a:r>
            <a:r>
              <a:rPr lang="en-US" sz="1800" dirty="0" err="1"/>
              <a:t>Nutritionix</a:t>
            </a:r>
            <a:r>
              <a:rPr lang="en-US" sz="1800" dirty="0"/>
              <a:t> Restaurant data sources were used. </a:t>
            </a:r>
          </a:p>
          <a:p>
            <a:r>
              <a:rPr lang="en-US" sz="1800" dirty="0"/>
              <a:t>Each restaurant’s top 7 menu items compared against the others.</a:t>
            </a:r>
          </a:p>
          <a:p>
            <a:r>
              <a:rPr lang="en-US" sz="1800" dirty="0"/>
              <a:t>Menu items scored based on FDA recommended amounts of 14 nutrients:</a:t>
            </a:r>
          </a:p>
          <a:p>
            <a:endParaRPr lang="en-US" dirty="0"/>
          </a:p>
          <a:p>
            <a:r>
              <a:rPr lang="en-US" sz="1800" dirty="0"/>
              <a:t>Restaurants scored based on cumulative score of their top 7 menu items.  A perfect restaurant score is 98.  (</a:t>
            </a:r>
            <a:r>
              <a:rPr lang="en-US" sz="1400" dirty="0"/>
              <a:t>7-menu items x 14-possible nutrient points)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F255042-18B4-A34C-8A6E-AB7CF20ABBF8}"/>
              </a:ext>
            </a:extLst>
          </p:cNvPr>
          <p:cNvGrpSpPr/>
          <p:nvPr/>
        </p:nvGrpSpPr>
        <p:grpSpPr>
          <a:xfrm>
            <a:off x="1079987" y="1314846"/>
            <a:ext cx="6777914" cy="976521"/>
            <a:chOff x="467425" y="1314846"/>
            <a:chExt cx="6777914" cy="976521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C5FC0048-08A2-814C-9927-A8004F41D9E7}"/>
                </a:ext>
              </a:extLst>
            </p:cNvPr>
            <p:cNvGrpSpPr/>
            <p:nvPr/>
          </p:nvGrpSpPr>
          <p:grpSpPr>
            <a:xfrm>
              <a:off x="467425" y="1314846"/>
              <a:ext cx="2420683" cy="968273"/>
              <a:chOff x="4158" y="1547863"/>
              <a:chExt cx="2420683" cy="968273"/>
            </a:xfrm>
          </p:grpSpPr>
          <p:sp>
            <p:nvSpPr>
              <p:cNvPr id="21" name="Chevron 20">
                <a:extLst>
                  <a:ext uri="{FF2B5EF4-FFF2-40B4-BE49-F238E27FC236}">
                    <a16:creationId xmlns:a16="http://schemas.microsoft.com/office/drawing/2014/main" id="{A6E23DC4-4501-C746-AE18-9C48323EF2EE}"/>
                  </a:ext>
                </a:extLst>
              </p:cNvPr>
              <p:cNvSpPr/>
              <p:nvPr/>
            </p:nvSpPr>
            <p:spPr>
              <a:xfrm>
                <a:off x="4158" y="1547863"/>
                <a:ext cx="2420683" cy="968273"/>
              </a:xfrm>
              <a:prstGeom prst="chevron">
                <a:avLst/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22" name="Chevron 4">
                <a:extLst>
                  <a:ext uri="{FF2B5EF4-FFF2-40B4-BE49-F238E27FC236}">
                    <a16:creationId xmlns:a16="http://schemas.microsoft.com/office/drawing/2014/main" id="{183302CB-153E-2549-B0DB-8949A99C4EF5}"/>
                  </a:ext>
                </a:extLst>
              </p:cNvPr>
              <p:cNvSpPr txBox="1"/>
              <p:nvPr/>
            </p:nvSpPr>
            <p:spPr>
              <a:xfrm>
                <a:off x="488295" y="1547863"/>
                <a:ext cx="1452410" cy="968273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64008" tIns="21336" rIns="21336" bIns="21336" numCol="1" spcCol="1270" anchor="ctr" anchorCtr="0">
                <a:noAutofit/>
              </a:bodyPr>
              <a:lstStyle/>
              <a:p>
                <a:pPr marL="0" lvl="0" indent="0" algn="ctr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1600" kern="1200" dirty="0"/>
                  <a:t>Are Healthy Restaurants Healthy?</a:t>
                </a:r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EE433A13-B909-D842-A992-E33902E393A3}"/>
                </a:ext>
              </a:extLst>
            </p:cNvPr>
            <p:cNvGrpSpPr/>
            <p:nvPr/>
          </p:nvGrpSpPr>
          <p:grpSpPr>
            <a:xfrm>
              <a:off x="2646040" y="1314846"/>
              <a:ext cx="2420683" cy="976521"/>
              <a:chOff x="2182773" y="1547863"/>
              <a:chExt cx="2420683" cy="976521"/>
            </a:xfrm>
          </p:grpSpPr>
          <p:sp>
            <p:nvSpPr>
              <p:cNvPr id="19" name="Chevron 18">
                <a:extLst>
                  <a:ext uri="{FF2B5EF4-FFF2-40B4-BE49-F238E27FC236}">
                    <a16:creationId xmlns:a16="http://schemas.microsoft.com/office/drawing/2014/main" id="{42B9E40C-31A3-C146-80FC-4A61CA3A76E7}"/>
                  </a:ext>
                </a:extLst>
              </p:cNvPr>
              <p:cNvSpPr/>
              <p:nvPr/>
            </p:nvSpPr>
            <p:spPr>
              <a:xfrm>
                <a:off x="2182773" y="1547863"/>
                <a:ext cx="2420683" cy="968273"/>
              </a:xfrm>
              <a:prstGeom prst="chevron">
                <a:avLst/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20" name="Chevron 6">
                <a:extLst>
                  <a:ext uri="{FF2B5EF4-FFF2-40B4-BE49-F238E27FC236}">
                    <a16:creationId xmlns:a16="http://schemas.microsoft.com/office/drawing/2014/main" id="{E885BBEC-D810-C24B-BC24-7D6EB51D3CFD}"/>
                  </a:ext>
                </a:extLst>
              </p:cNvPr>
              <p:cNvSpPr txBox="1"/>
              <p:nvPr/>
            </p:nvSpPr>
            <p:spPr>
              <a:xfrm>
                <a:off x="2557042" y="1556111"/>
                <a:ext cx="1672144" cy="968273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64008" tIns="21336" rIns="21336" bIns="21336" numCol="1" spcCol="1270" anchor="ctr" anchorCtr="0">
                <a:noAutofit/>
              </a:bodyPr>
              <a:lstStyle/>
              <a:p>
                <a:pPr lvl="0" algn="ctr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300" dirty="0"/>
                  <a:t>What Gender/Age do Healthy Restaurants Cater to?</a:t>
                </a:r>
                <a:endParaRPr lang="en-US" sz="1300" kern="1200" dirty="0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7A5D3A2E-6C04-DE4C-8220-0E5D73B40CC3}"/>
                </a:ext>
              </a:extLst>
            </p:cNvPr>
            <p:cNvGrpSpPr/>
            <p:nvPr/>
          </p:nvGrpSpPr>
          <p:grpSpPr>
            <a:xfrm>
              <a:off x="4824656" y="1314846"/>
              <a:ext cx="2420683" cy="968273"/>
              <a:chOff x="4361389" y="1547863"/>
              <a:chExt cx="2420683" cy="968273"/>
            </a:xfrm>
          </p:grpSpPr>
          <p:sp>
            <p:nvSpPr>
              <p:cNvPr id="17" name="Chevron 16">
                <a:extLst>
                  <a:ext uri="{FF2B5EF4-FFF2-40B4-BE49-F238E27FC236}">
                    <a16:creationId xmlns:a16="http://schemas.microsoft.com/office/drawing/2014/main" id="{8D52BB24-1B20-0443-8BD1-68EE7EC4438E}"/>
                  </a:ext>
                </a:extLst>
              </p:cNvPr>
              <p:cNvSpPr/>
              <p:nvPr/>
            </p:nvSpPr>
            <p:spPr>
              <a:xfrm>
                <a:off x="4361389" y="1547863"/>
                <a:ext cx="2420683" cy="968273"/>
              </a:xfrm>
              <a:prstGeom prst="chevron">
                <a:avLst/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8" name="Chevron 8">
                <a:extLst>
                  <a:ext uri="{FF2B5EF4-FFF2-40B4-BE49-F238E27FC236}">
                    <a16:creationId xmlns:a16="http://schemas.microsoft.com/office/drawing/2014/main" id="{E52E4605-FDC5-8340-9538-AB254F3B3CF6}"/>
                  </a:ext>
                </a:extLst>
              </p:cNvPr>
              <p:cNvSpPr txBox="1"/>
              <p:nvPr/>
            </p:nvSpPr>
            <p:spPr>
              <a:xfrm>
                <a:off x="4845526" y="1547863"/>
                <a:ext cx="1542932" cy="968273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64008" tIns="21336" rIns="21336" bIns="21336" numCol="1" spcCol="1270" anchor="ctr" anchorCtr="0">
                <a:noAutofit/>
              </a:bodyPr>
              <a:lstStyle/>
              <a:p>
                <a:pPr algn="ctr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sz="1600" dirty="0"/>
              </a:p>
              <a:p>
                <a:pPr algn="ctr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600" dirty="0"/>
                  <a:t>Which Restaurant is Healthiest?</a:t>
                </a:r>
              </a:p>
              <a:p>
                <a:pPr marL="0" lvl="0" indent="0" algn="ctr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en-US" sz="1600" kern="1200" dirty="0"/>
              </a:p>
            </p:txBody>
          </p:sp>
        </p:grp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3F7CBED-B4C0-4E4C-AC9C-FF4076E2FBB7}"/>
              </a:ext>
            </a:extLst>
          </p:cNvPr>
          <p:cNvGrpSpPr/>
          <p:nvPr/>
        </p:nvGrpSpPr>
        <p:grpSpPr>
          <a:xfrm>
            <a:off x="671611" y="3114115"/>
            <a:ext cx="7478090" cy="728565"/>
            <a:chOff x="467425" y="3506084"/>
            <a:chExt cx="8115494" cy="849070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2FFADA22-4C3B-F045-BD9F-D4A2B81D4A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7425" y="3625817"/>
              <a:ext cx="1989910" cy="596973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D3D8EC5F-2D1D-0840-BA8B-594FE27E4A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4565" b="8528"/>
            <a:stretch/>
          </p:blipFill>
          <p:spPr>
            <a:xfrm>
              <a:off x="2620299" y="3511206"/>
              <a:ext cx="1074271" cy="826192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D56FAF22-3D19-1C48-89A6-8B9D23700C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20109" b="20539"/>
            <a:stretch/>
          </p:blipFill>
          <p:spPr>
            <a:xfrm>
              <a:off x="3857534" y="3568255"/>
              <a:ext cx="1199778" cy="712096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0CEC6BD1-1A28-5644-B5AF-F4C02EEBC18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220276" y="3568255"/>
              <a:ext cx="1969935" cy="712095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124C82DC-6FE9-364B-B3F7-2F14AA5CF90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391739" y="3506084"/>
              <a:ext cx="1191180" cy="849070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C250081A-AA97-D946-B542-D14833AFA9EE}"/>
              </a:ext>
            </a:extLst>
          </p:cNvPr>
          <p:cNvSpPr txBox="1"/>
          <p:nvPr/>
        </p:nvSpPr>
        <p:spPr>
          <a:xfrm>
            <a:off x="789126" y="5138723"/>
            <a:ext cx="61881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SATURATED FAT – TRANS FAT – TOTAL FAT – SUGARS – CARBOHYDRATES – PROTEIN – CHOLESTEROL – VITAMIN C – VITAMIN A – SODIUM – IRON – CALCIUM – FIBER – CALORIES  </a:t>
            </a:r>
          </a:p>
        </p:txBody>
      </p:sp>
    </p:spTree>
    <p:extLst>
      <p:ext uri="{BB962C8B-B14F-4D97-AF65-F5344CB8AC3E}">
        <p14:creationId xmlns:p14="http://schemas.microsoft.com/office/powerpoint/2010/main" val="14904178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4A17945-4A1A-44D4-90D4-C23BB99E74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286603"/>
            <a:ext cx="7543800" cy="822960"/>
          </a:xfrm>
        </p:spPr>
        <p:txBody>
          <a:bodyPr>
            <a:normAutofit/>
          </a:bodyPr>
          <a:lstStyle/>
          <a:p>
            <a:r>
              <a:rPr lang="en-US" b="1" u="sng" dirty="0"/>
              <a:t>Data Retrieval</a:t>
            </a:r>
          </a:p>
        </p:txBody>
      </p:sp>
      <p:pic>
        <p:nvPicPr>
          <p:cNvPr id="11" name="Content Placeholder 10" descr="A close up of a map&#10;&#10;Description automatically generated">
            <a:extLst>
              <a:ext uri="{FF2B5EF4-FFF2-40B4-BE49-F238E27FC236}">
                <a16:creationId xmlns:a16="http://schemas.microsoft.com/office/drawing/2014/main" id="{7A1C2CCA-86EE-453D-ABC2-0B61D61794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56" y="2390837"/>
            <a:ext cx="2138128" cy="2012174"/>
          </a:xfrm>
        </p:spPr>
      </p:pic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40184A55-2400-4019-8CB7-C7A3CCB0432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10219243"/>
              </p:ext>
            </p:extLst>
          </p:nvPr>
        </p:nvGraphicFramePr>
        <p:xfrm>
          <a:off x="50816" y="-234272"/>
          <a:ext cx="8964847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Content Placeholder 10" descr="A close up of a map&#10;&#10;Description automatically generated">
            <a:extLst>
              <a:ext uri="{FF2B5EF4-FFF2-40B4-BE49-F238E27FC236}">
                <a16:creationId xmlns:a16="http://schemas.microsoft.com/office/drawing/2014/main" id="{A0F5C9DC-3025-4758-B106-1B867C5D07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2276" y="2383942"/>
            <a:ext cx="2138128" cy="2012174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FFD4634F-341D-4C00-9D55-B0F648FF720B}"/>
              </a:ext>
            </a:extLst>
          </p:cNvPr>
          <p:cNvGrpSpPr/>
          <p:nvPr/>
        </p:nvGrpSpPr>
        <p:grpSpPr>
          <a:xfrm>
            <a:off x="2346002" y="2521607"/>
            <a:ext cx="2009959" cy="1740569"/>
            <a:chOff x="2346199" y="2053386"/>
            <a:chExt cx="4437869" cy="3931190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95368CA7-A200-4596-A533-183B82F98A9C}"/>
                </a:ext>
              </a:extLst>
            </p:cNvPr>
            <p:cNvSpPr/>
            <p:nvPr/>
          </p:nvSpPr>
          <p:spPr>
            <a:xfrm>
              <a:off x="5678908" y="2053386"/>
              <a:ext cx="1090861" cy="1126122"/>
            </a:xfrm>
            <a:prstGeom prst="ellipse">
              <a:avLst/>
            </a:prstGeom>
            <a:solidFill>
              <a:srgbClr val="4472C4">
                <a:alpha val="3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8A62CF41-4E82-435A-A8C7-65368C108254}"/>
                </a:ext>
              </a:extLst>
            </p:cNvPr>
            <p:cNvSpPr/>
            <p:nvPr/>
          </p:nvSpPr>
          <p:spPr>
            <a:xfrm>
              <a:off x="4893900" y="2063294"/>
              <a:ext cx="1090861" cy="1126122"/>
            </a:xfrm>
            <a:prstGeom prst="ellipse">
              <a:avLst/>
            </a:prstGeom>
            <a:solidFill>
              <a:srgbClr val="4472C4">
                <a:alpha val="3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76A01E6-4EBC-4E23-B775-EC59C4B460B8}"/>
                </a:ext>
              </a:extLst>
            </p:cNvPr>
            <p:cNvSpPr/>
            <p:nvPr/>
          </p:nvSpPr>
          <p:spPr>
            <a:xfrm>
              <a:off x="4062721" y="2063294"/>
              <a:ext cx="1090861" cy="1126122"/>
            </a:xfrm>
            <a:prstGeom prst="ellipse">
              <a:avLst/>
            </a:prstGeom>
            <a:solidFill>
              <a:srgbClr val="4472C4">
                <a:alpha val="3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4E684C33-F39E-49DE-9FD1-D0B148EAA23B}"/>
                </a:ext>
              </a:extLst>
            </p:cNvPr>
            <p:cNvSpPr/>
            <p:nvPr/>
          </p:nvSpPr>
          <p:spPr>
            <a:xfrm>
              <a:off x="3231541" y="2063294"/>
              <a:ext cx="1090861" cy="1126122"/>
            </a:xfrm>
            <a:prstGeom prst="ellipse">
              <a:avLst/>
            </a:prstGeom>
            <a:solidFill>
              <a:srgbClr val="4472C4">
                <a:alpha val="3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74FFA442-9C31-4412-9478-69DEBD179793}"/>
                </a:ext>
              </a:extLst>
            </p:cNvPr>
            <p:cNvSpPr/>
            <p:nvPr/>
          </p:nvSpPr>
          <p:spPr>
            <a:xfrm>
              <a:off x="2354189" y="2053386"/>
              <a:ext cx="1090861" cy="1126122"/>
            </a:xfrm>
            <a:prstGeom prst="ellipse">
              <a:avLst/>
            </a:prstGeom>
            <a:solidFill>
              <a:srgbClr val="4472C4">
                <a:alpha val="3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05E0376-CA70-4F14-97F0-F6C7CFFC344B}"/>
                </a:ext>
              </a:extLst>
            </p:cNvPr>
            <p:cNvSpPr/>
            <p:nvPr/>
          </p:nvSpPr>
          <p:spPr>
            <a:xfrm>
              <a:off x="2354189" y="2742826"/>
              <a:ext cx="1090861" cy="1126122"/>
            </a:xfrm>
            <a:prstGeom prst="ellipse">
              <a:avLst/>
            </a:prstGeom>
            <a:solidFill>
              <a:srgbClr val="4472C4">
                <a:alpha val="3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26625D78-50D4-4AAF-932D-2BD1EDD00FB7}"/>
                </a:ext>
              </a:extLst>
            </p:cNvPr>
            <p:cNvSpPr/>
            <p:nvPr/>
          </p:nvSpPr>
          <p:spPr>
            <a:xfrm>
              <a:off x="2354188" y="3449379"/>
              <a:ext cx="1090861" cy="1126122"/>
            </a:xfrm>
            <a:prstGeom prst="ellipse">
              <a:avLst/>
            </a:prstGeom>
            <a:solidFill>
              <a:srgbClr val="4472C4">
                <a:alpha val="3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0FD60FD5-D731-402D-913B-0C29F258FD4A}"/>
                </a:ext>
              </a:extLst>
            </p:cNvPr>
            <p:cNvSpPr/>
            <p:nvPr/>
          </p:nvSpPr>
          <p:spPr>
            <a:xfrm>
              <a:off x="2346199" y="4106618"/>
              <a:ext cx="1090861" cy="1126122"/>
            </a:xfrm>
            <a:prstGeom prst="ellipse">
              <a:avLst/>
            </a:prstGeom>
            <a:solidFill>
              <a:srgbClr val="4472C4">
                <a:alpha val="3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5272BD67-12F2-4EC3-845D-540DA56BFDA2}"/>
                </a:ext>
              </a:extLst>
            </p:cNvPr>
            <p:cNvSpPr/>
            <p:nvPr/>
          </p:nvSpPr>
          <p:spPr>
            <a:xfrm>
              <a:off x="2346199" y="4796058"/>
              <a:ext cx="1090861" cy="1126122"/>
            </a:xfrm>
            <a:prstGeom prst="ellipse">
              <a:avLst/>
            </a:prstGeom>
            <a:solidFill>
              <a:srgbClr val="4472C4">
                <a:alpha val="3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F0BDC55D-9EBC-4510-9DA6-CA8501512E91}"/>
                </a:ext>
              </a:extLst>
            </p:cNvPr>
            <p:cNvSpPr/>
            <p:nvPr/>
          </p:nvSpPr>
          <p:spPr>
            <a:xfrm>
              <a:off x="3231540" y="4812092"/>
              <a:ext cx="1090861" cy="1126122"/>
            </a:xfrm>
            <a:prstGeom prst="ellipse">
              <a:avLst/>
            </a:prstGeom>
            <a:solidFill>
              <a:srgbClr val="4472C4">
                <a:alpha val="3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61EF1192-2F31-4FB3-9100-D3869028E34D}"/>
                </a:ext>
              </a:extLst>
            </p:cNvPr>
            <p:cNvSpPr/>
            <p:nvPr/>
          </p:nvSpPr>
          <p:spPr>
            <a:xfrm>
              <a:off x="4026570" y="4827546"/>
              <a:ext cx="1090861" cy="1126122"/>
            </a:xfrm>
            <a:prstGeom prst="ellipse">
              <a:avLst/>
            </a:prstGeom>
            <a:solidFill>
              <a:srgbClr val="4472C4">
                <a:alpha val="3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57352E2-01F1-401F-B2C8-272FFE88FC1D}"/>
                </a:ext>
              </a:extLst>
            </p:cNvPr>
            <p:cNvSpPr/>
            <p:nvPr/>
          </p:nvSpPr>
          <p:spPr>
            <a:xfrm>
              <a:off x="4892281" y="4843000"/>
              <a:ext cx="1090861" cy="1126122"/>
            </a:xfrm>
            <a:prstGeom prst="ellipse">
              <a:avLst/>
            </a:prstGeom>
            <a:solidFill>
              <a:srgbClr val="4472C4">
                <a:alpha val="3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300FBC6-F241-4927-A05D-CFC6EE3B6BB8}"/>
                </a:ext>
              </a:extLst>
            </p:cNvPr>
            <p:cNvSpPr/>
            <p:nvPr/>
          </p:nvSpPr>
          <p:spPr>
            <a:xfrm>
              <a:off x="5678725" y="4858454"/>
              <a:ext cx="1090861" cy="1126122"/>
            </a:xfrm>
            <a:prstGeom prst="ellipse">
              <a:avLst/>
            </a:prstGeom>
            <a:solidFill>
              <a:srgbClr val="4472C4">
                <a:alpha val="3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E59F4EDB-4A2C-4A8B-B89C-2BC2E0FE275A}"/>
                </a:ext>
              </a:extLst>
            </p:cNvPr>
            <p:cNvSpPr/>
            <p:nvPr/>
          </p:nvSpPr>
          <p:spPr>
            <a:xfrm>
              <a:off x="5693207" y="4103006"/>
              <a:ext cx="1090861" cy="1126122"/>
            </a:xfrm>
            <a:prstGeom prst="ellipse">
              <a:avLst/>
            </a:prstGeom>
            <a:solidFill>
              <a:srgbClr val="4472C4">
                <a:alpha val="3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B253AF07-9530-4C45-83A5-25CF6DFBE9B6}"/>
                </a:ext>
              </a:extLst>
            </p:cNvPr>
            <p:cNvSpPr/>
            <p:nvPr/>
          </p:nvSpPr>
          <p:spPr>
            <a:xfrm>
              <a:off x="5685218" y="3453147"/>
              <a:ext cx="1090861" cy="1126122"/>
            </a:xfrm>
            <a:prstGeom prst="ellipse">
              <a:avLst/>
            </a:prstGeom>
            <a:solidFill>
              <a:srgbClr val="4472C4">
                <a:alpha val="3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6BD3EBB0-0FB4-42C9-B1C0-3E06E16498D7}"/>
                </a:ext>
              </a:extLst>
            </p:cNvPr>
            <p:cNvSpPr/>
            <p:nvPr/>
          </p:nvSpPr>
          <p:spPr>
            <a:xfrm>
              <a:off x="5693207" y="2744162"/>
              <a:ext cx="1090861" cy="1126122"/>
            </a:xfrm>
            <a:prstGeom prst="ellipse">
              <a:avLst/>
            </a:prstGeom>
            <a:solidFill>
              <a:srgbClr val="4472C4">
                <a:alpha val="3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570D5AD6-CAA7-45FE-A791-047812975BB3}"/>
                </a:ext>
              </a:extLst>
            </p:cNvPr>
            <p:cNvSpPr/>
            <p:nvPr/>
          </p:nvSpPr>
          <p:spPr>
            <a:xfrm>
              <a:off x="3208454" y="2739628"/>
              <a:ext cx="1090861" cy="1126122"/>
            </a:xfrm>
            <a:prstGeom prst="ellipse">
              <a:avLst/>
            </a:prstGeom>
            <a:solidFill>
              <a:srgbClr val="4472C4">
                <a:alpha val="3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7230E8AD-3F0D-4543-B8A7-661B5ABC5E38}"/>
                </a:ext>
              </a:extLst>
            </p:cNvPr>
            <p:cNvSpPr/>
            <p:nvPr/>
          </p:nvSpPr>
          <p:spPr>
            <a:xfrm>
              <a:off x="4108892" y="2739628"/>
              <a:ext cx="1090861" cy="1126122"/>
            </a:xfrm>
            <a:prstGeom prst="ellipse">
              <a:avLst/>
            </a:prstGeom>
            <a:solidFill>
              <a:srgbClr val="4472C4">
                <a:alpha val="3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452C40BA-D32F-4FEE-BD6A-A0CED1A6B03F}"/>
                </a:ext>
              </a:extLst>
            </p:cNvPr>
            <p:cNvSpPr/>
            <p:nvPr/>
          </p:nvSpPr>
          <p:spPr>
            <a:xfrm>
              <a:off x="4903367" y="2762371"/>
              <a:ext cx="1090861" cy="1126122"/>
            </a:xfrm>
            <a:prstGeom prst="ellipse">
              <a:avLst/>
            </a:prstGeom>
            <a:solidFill>
              <a:srgbClr val="4472C4">
                <a:alpha val="3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E79B550B-48BE-48C9-84AE-3E10A10A1819}"/>
                </a:ext>
              </a:extLst>
            </p:cNvPr>
            <p:cNvSpPr/>
            <p:nvPr/>
          </p:nvSpPr>
          <p:spPr>
            <a:xfrm>
              <a:off x="3234314" y="3467286"/>
              <a:ext cx="1090861" cy="1126122"/>
            </a:xfrm>
            <a:prstGeom prst="ellipse">
              <a:avLst/>
            </a:prstGeom>
            <a:solidFill>
              <a:srgbClr val="4472C4">
                <a:alpha val="3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0CBA7CCF-38E1-4096-8BF3-8FC3A74262C1}"/>
                </a:ext>
              </a:extLst>
            </p:cNvPr>
            <p:cNvSpPr/>
            <p:nvPr/>
          </p:nvSpPr>
          <p:spPr>
            <a:xfrm>
              <a:off x="4100902" y="3467286"/>
              <a:ext cx="1090861" cy="1126122"/>
            </a:xfrm>
            <a:prstGeom prst="ellipse">
              <a:avLst/>
            </a:prstGeom>
            <a:solidFill>
              <a:srgbClr val="4472C4">
                <a:alpha val="3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B6B0E9E2-E64C-43FF-9D67-860906C3B377}"/>
                </a:ext>
              </a:extLst>
            </p:cNvPr>
            <p:cNvSpPr/>
            <p:nvPr/>
          </p:nvSpPr>
          <p:spPr>
            <a:xfrm>
              <a:off x="4929227" y="3475013"/>
              <a:ext cx="1090861" cy="1126122"/>
            </a:xfrm>
            <a:prstGeom prst="ellipse">
              <a:avLst/>
            </a:prstGeom>
            <a:solidFill>
              <a:srgbClr val="4472C4">
                <a:alpha val="3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BB82FCB0-A6BF-4343-9C1E-5288019E8CA1}"/>
                </a:ext>
              </a:extLst>
            </p:cNvPr>
            <p:cNvSpPr/>
            <p:nvPr/>
          </p:nvSpPr>
          <p:spPr>
            <a:xfrm>
              <a:off x="3238308" y="4119127"/>
              <a:ext cx="1090861" cy="1126122"/>
            </a:xfrm>
            <a:prstGeom prst="ellipse">
              <a:avLst/>
            </a:prstGeom>
            <a:solidFill>
              <a:srgbClr val="4472C4">
                <a:alpha val="3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452B2D32-6A19-4AAE-BAE1-B116F8397C87}"/>
                </a:ext>
              </a:extLst>
            </p:cNvPr>
            <p:cNvSpPr/>
            <p:nvPr/>
          </p:nvSpPr>
          <p:spPr>
            <a:xfrm>
              <a:off x="4064386" y="4133162"/>
              <a:ext cx="1090861" cy="1126122"/>
            </a:xfrm>
            <a:prstGeom prst="ellipse">
              <a:avLst/>
            </a:prstGeom>
            <a:solidFill>
              <a:srgbClr val="4472C4">
                <a:alpha val="3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0B84D8A0-046C-4F6E-8521-4ACF7250037E}"/>
                </a:ext>
              </a:extLst>
            </p:cNvPr>
            <p:cNvSpPr/>
            <p:nvPr/>
          </p:nvSpPr>
          <p:spPr>
            <a:xfrm>
              <a:off x="4906763" y="4147416"/>
              <a:ext cx="1090861" cy="1126122"/>
            </a:xfrm>
            <a:prstGeom prst="ellipse">
              <a:avLst/>
            </a:prstGeom>
            <a:solidFill>
              <a:srgbClr val="4472C4">
                <a:alpha val="3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3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22E594CA-1EFC-4063-8A41-4742AD9A96E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1101" y="4442200"/>
            <a:ext cx="2138128" cy="2012174"/>
          </a:xfrm>
          <a:prstGeom prst="rect">
            <a:avLst/>
          </a:prstGeom>
        </p:spPr>
      </p:pic>
      <p:pic>
        <p:nvPicPr>
          <p:cNvPr id="36" name="Content Placeholder 4">
            <a:extLst>
              <a:ext uri="{FF2B5EF4-FFF2-40B4-BE49-F238E27FC236}">
                <a16:creationId xmlns:a16="http://schemas.microsoft.com/office/drawing/2014/main" id="{46DF8FE8-9672-4ED1-B6AD-7FAA5CDA016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4469596" y="2390837"/>
            <a:ext cx="2138127" cy="2012174"/>
          </a:xfrm>
          <a:prstGeom prst="rect">
            <a:avLst/>
          </a:prstGeom>
        </p:spPr>
      </p:pic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51A66AB-A5E9-496D-A17B-28DA3E3D3C2D}"/>
              </a:ext>
            </a:extLst>
          </p:cNvPr>
          <p:cNvCxnSpPr>
            <a:cxnSpLocks/>
          </p:cNvCxnSpPr>
          <p:nvPr/>
        </p:nvCxnSpPr>
        <p:spPr>
          <a:xfrm>
            <a:off x="1144020" y="2294021"/>
            <a:ext cx="0" cy="22758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8C9F5BF7-E2FC-41F7-9DA6-1696CDAD2730}"/>
              </a:ext>
            </a:extLst>
          </p:cNvPr>
          <p:cNvCxnSpPr>
            <a:cxnSpLocks/>
          </p:cNvCxnSpPr>
          <p:nvPr/>
        </p:nvCxnSpPr>
        <p:spPr>
          <a:xfrm>
            <a:off x="3341340" y="2277044"/>
            <a:ext cx="0" cy="22758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9F32F4BC-F3A9-4734-B530-08F4CC37098A}"/>
              </a:ext>
            </a:extLst>
          </p:cNvPr>
          <p:cNvCxnSpPr>
            <a:cxnSpLocks/>
          </p:cNvCxnSpPr>
          <p:nvPr/>
        </p:nvCxnSpPr>
        <p:spPr>
          <a:xfrm>
            <a:off x="5462255" y="2270149"/>
            <a:ext cx="0" cy="22758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F62B97C6-E9AB-4987-8AD0-A162DD1DA13E}"/>
              </a:ext>
            </a:extLst>
          </p:cNvPr>
          <p:cNvSpPr txBox="1"/>
          <p:nvPr/>
        </p:nvSpPr>
        <p:spPr>
          <a:xfrm>
            <a:off x="3408464" y="6102063"/>
            <a:ext cx="91723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chemeClr val="bg1"/>
                </a:solidFill>
              </a:rPr>
              <a:t>1,433 locations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BEB1EFA-290C-4654-8598-73B647080F53}"/>
              </a:ext>
            </a:extLst>
          </p:cNvPr>
          <p:cNvSpPr txBox="1"/>
          <p:nvPr/>
        </p:nvSpPr>
        <p:spPr>
          <a:xfrm>
            <a:off x="5668881" y="4046780"/>
            <a:ext cx="83548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chemeClr val="bg1"/>
                </a:solidFill>
              </a:rPr>
              <a:t>121 locations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4F7CDEF6-9744-4C4F-B3DE-1CA0EC1A1B6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28517" y="286603"/>
            <a:ext cx="2121744" cy="629679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BD8BA417-97C9-4020-BD09-C165E683180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44991" y="4531300"/>
            <a:ext cx="3787145" cy="1141909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79772F49-FE67-46E9-BDFA-1B48C198DDE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144991" y="5700355"/>
            <a:ext cx="3787145" cy="1122487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A0520C58-7973-4AA7-A210-EB7BD490AAC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631865" y="2435052"/>
            <a:ext cx="2512134" cy="1122487"/>
          </a:xfrm>
          <a:prstGeom prst="rect">
            <a:avLst/>
          </a:prstGeom>
        </p:spPr>
      </p:pic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FF9EE61C-93EB-4C14-B4AE-AA63BAC39CF1}"/>
              </a:ext>
            </a:extLst>
          </p:cNvPr>
          <p:cNvCxnSpPr>
            <a:cxnSpLocks/>
          </p:cNvCxnSpPr>
          <p:nvPr/>
        </p:nvCxnSpPr>
        <p:spPr>
          <a:xfrm>
            <a:off x="7635960" y="2294021"/>
            <a:ext cx="0" cy="22758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11FDCB5F-62ED-4B11-9D9B-C1374A5D2FC2}"/>
              </a:ext>
            </a:extLst>
          </p:cNvPr>
          <p:cNvSpPr txBox="1"/>
          <p:nvPr/>
        </p:nvSpPr>
        <p:spPr>
          <a:xfrm>
            <a:off x="8072776" y="4531300"/>
            <a:ext cx="94288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chemeClr val="bg1"/>
                </a:solidFill>
              </a:rPr>
              <a:t>Location Query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9D872F3-2622-4C08-A307-51668C93348A}"/>
              </a:ext>
            </a:extLst>
          </p:cNvPr>
          <p:cNvSpPr txBox="1"/>
          <p:nvPr/>
        </p:nvSpPr>
        <p:spPr>
          <a:xfrm>
            <a:off x="8072776" y="5700355"/>
            <a:ext cx="92204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chemeClr val="bg1"/>
                </a:solidFill>
              </a:rPr>
              <a:t>Nutrition Query</a:t>
            </a:r>
          </a:p>
        </p:txBody>
      </p:sp>
    </p:spTree>
    <p:extLst>
      <p:ext uri="{BB962C8B-B14F-4D97-AF65-F5344CB8AC3E}">
        <p14:creationId xmlns:p14="http://schemas.microsoft.com/office/powerpoint/2010/main" val="38322135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CCE23277-82EF-A943-9C46-F447BF363B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226" y="1080651"/>
            <a:ext cx="2606283" cy="3376486"/>
          </a:xfrm>
          <a:prstGeom prst="rect">
            <a:avLst/>
          </a:prstGeom>
        </p:spPr>
      </p:pic>
      <p:pic>
        <p:nvPicPr>
          <p:cNvPr id="6" name="Picture 5" descr="A screen shot of a computer&#10;&#10;Description automatically generated">
            <a:extLst>
              <a:ext uri="{FF2B5EF4-FFF2-40B4-BE49-F238E27FC236}">
                <a16:creationId xmlns:a16="http://schemas.microsoft.com/office/drawing/2014/main" id="{0F49FF49-C775-AE46-B74F-D45A31A9EE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8556" y="1556923"/>
            <a:ext cx="5066505" cy="2445611"/>
          </a:xfrm>
          <a:prstGeom prst="rect">
            <a:avLst/>
          </a:prstGeom>
        </p:spPr>
      </p:pic>
      <p:pic>
        <p:nvPicPr>
          <p:cNvPr id="10" name="Content Placeholder 5" descr="A picture containing sitting, table, black&#10;&#10;Description automatically generated">
            <a:extLst>
              <a:ext uri="{FF2B5EF4-FFF2-40B4-BE49-F238E27FC236}">
                <a16:creationId xmlns:a16="http://schemas.microsoft.com/office/drawing/2014/main" id="{826C0FF8-5ABF-1C4E-8AC0-76E0C93B90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572" y="4912224"/>
            <a:ext cx="7566855" cy="1602484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B4DB164-36AA-0749-B47C-FE922E442C02}"/>
              </a:ext>
            </a:extLst>
          </p:cNvPr>
          <p:cNvSpPr txBox="1"/>
          <p:nvPr/>
        </p:nvSpPr>
        <p:spPr>
          <a:xfrm>
            <a:off x="616446" y="4542892"/>
            <a:ext cx="5104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Raw data from the API request …. </a:t>
            </a:r>
            <a:r>
              <a:rPr lang="en-US" dirty="0" err="1"/>
              <a:t>Ewww</a:t>
            </a:r>
            <a:r>
              <a:rPr lang="en-US" dirty="0"/>
              <a:t>…..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C83EEDCA-52DB-6944-B989-C305AF6BAD8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226" y="221669"/>
            <a:ext cx="7055380" cy="7948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7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u="sng" dirty="0"/>
              <a:t>Data Processing</a:t>
            </a:r>
          </a:p>
        </p:txBody>
      </p:sp>
    </p:spTree>
    <p:extLst>
      <p:ext uri="{BB962C8B-B14F-4D97-AF65-F5344CB8AC3E}">
        <p14:creationId xmlns:p14="http://schemas.microsoft.com/office/powerpoint/2010/main" val="36950642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 shot of a computer&#10;&#10;Description automatically generated">
            <a:extLst>
              <a:ext uri="{FF2B5EF4-FFF2-40B4-BE49-F238E27FC236}">
                <a16:creationId xmlns:a16="http://schemas.microsoft.com/office/drawing/2014/main" id="{A036F655-453C-2947-9AB9-F7A982ED62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186" y="5177735"/>
            <a:ext cx="8695628" cy="1290183"/>
          </a:xfrm>
          <a:prstGeom prst="rect">
            <a:avLst/>
          </a:prstGeom>
        </p:spPr>
      </p:pic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76B1464E-2A10-3642-AE3B-84F967C4D1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963" y="937058"/>
            <a:ext cx="6777012" cy="406303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8F2B75A-5714-994B-BFCC-5403ADA68CB6}"/>
              </a:ext>
            </a:extLst>
          </p:cNvPr>
          <p:cNvSpPr txBox="1"/>
          <p:nvPr/>
        </p:nvSpPr>
        <p:spPr>
          <a:xfrm>
            <a:off x="105597" y="390082"/>
            <a:ext cx="3712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Menu Items Data Manipulation.</a:t>
            </a:r>
          </a:p>
        </p:txBody>
      </p:sp>
    </p:spTree>
    <p:extLst>
      <p:ext uri="{BB962C8B-B14F-4D97-AF65-F5344CB8AC3E}">
        <p14:creationId xmlns:p14="http://schemas.microsoft.com/office/powerpoint/2010/main" val="40091835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FA20E26E-13C1-434C-9E17-13990C80A5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534" y="897143"/>
            <a:ext cx="6928412" cy="445209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78F8F75-27C6-E84C-9A34-9BE7292E6D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503" y="5726624"/>
            <a:ext cx="8656994" cy="7836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98318E5-422A-AB44-A97D-9DA77A25ADDC}"/>
              </a:ext>
            </a:extLst>
          </p:cNvPr>
          <p:cNvSpPr txBox="1"/>
          <p:nvPr/>
        </p:nvSpPr>
        <p:spPr>
          <a:xfrm>
            <a:off x="107989" y="276431"/>
            <a:ext cx="5123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Calorie Intake and Nutritional Requirements.</a:t>
            </a:r>
          </a:p>
        </p:txBody>
      </p:sp>
    </p:spTree>
    <p:extLst>
      <p:ext uri="{BB962C8B-B14F-4D97-AF65-F5344CB8AC3E}">
        <p14:creationId xmlns:p14="http://schemas.microsoft.com/office/powerpoint/2010/main" val="35188410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7E59D525-A09A-8A42-B45B-C2672803BA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934" y="1512251"/>
            <a:ext cx="8128131" cy="475135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051C960-F42F-B442-87BE-7BE38D17D676}"/>
              </a:ext>
            </a:extLst>
          </p:cNvPr>
          <p:cNvSpPr txBox="1"/>
          <p:nvPr/>
        </p:nvSpPr>
        <p:spPr>
          <a:xfrm>
            <a:off x="350602" y="509342"/>
            <a:ext cx="28069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Point</a:t>
            </a:r>
            <a:r>
              <a:rPr lang="en-US" sz="4000" dirty="0"/>
              <a:t> </a:t>
            </a:r>
            <a:r>
              <a:rPr lang="en-US" sz="2800" dirty="0"/>
              <a:t>System</a:t>
            </a:r>
            <a:r>
              <a:rPr lang="en-US" sz="4000" dirty="0"/>
              <a:t>.</a:t>
            </a:r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9A64B379-5151-A34A-B1A2-1009BEC494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8930" y="594398"/>
            <a:ext cx="985429" cy="74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8921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098DF8-4159-F642-B420-E8C91C532A56}"/>
              </a:ext>
            </a:extLst>
          </p:cNvPr>
          <p:cNvSpPr txBox="1"/>
          <p:nvPr/>
        </p:nvSpPr>
        <p:spPr>
          <a:xfrm>
            <a:off x="630781" y="831419"/>
            <a:ext cx="28069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Final</a:t>
            </a:r>
            <a:r>
              <a:rPr lang="en-US" sz="2800" dirty="0"/>
              <a:t> </a:t>
            </a:r>
            <a:r>
              <a:rPr lang="en-US" sz="2400" dirty="0"/>
              <a:t>Output</a:t>
            </a:r>
            <a:r>
              <a:rPr lang="en-US" sz="4000" dirty="0"/>
              <a:t>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0492ABD-4A0A-A64B-BBA8-923FE71A03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667" y="2529804"/>
            <a:ext cx="8200666" cy="1798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9374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B74BEEB-F6CB-4729-9693-C9BBE669A280}"/>
              </a:ext>
            </a:extLst>
          </p:cNvPr>
          <p:cNvSpPr txBox="1">
            <a:spLocks/>
          </p:cNvSpPr>
          <p:nvPr/>
        </p:nvSpPr>
        <p:spPr>
          <a:xfrm>
            <a:off x="822960" y="286604"/>
            <a:ext cx="7543800" cy="82296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7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u="sng" dirty="0"/>
              <a:t>Analysis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F2A496F-637D-634A-9944-3872E76B5B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this study; the “</a:t>
            </a:r>
            <a:r>
              <a:rPr lang="en-US" b="1" dirty="0"/>
              <a:t>Healthy Restaurants</a:t>
            </a:r>
            <a:r>
              <a:rPr lang="en-US" dirty="0"/>
              <a:t>”, a cross-sectional sample of data was analyzed by comparing the Dietary Nutrients provided per serving by the various Restaurants across Austin-TX.</a:t>
            </a:r>
          </a:p>
          <a:p>
            <a:r>
              <a:rPr lang="en-US" dirty="0"/>
              <a:t>The Analysis was done across different:</a:t>
            </a:r>
          </a:p>
          <a:p>
            <a:r>
              <a:rPr lang="en-US" dirty="0"/>
              <a:t>Age Groups,</a:t>
            </a:r>
          </a:p>
          <a:p>
            <a:r>
              <a:rPr lang="en-US" dirty="0"/>
              <a:t>Gender,</a:t>
            </a:r>
          </a:p>
          <a:p>
            <a:r>
              <a:rPr lang="en-US" dirty="0"/>
              <a:t>Lifestyle i.e. Active, Moderately Active &amp; Sedentary.</a:t>
            </a:r>
          </a:p>
        </p:txBody>
      </p:sp>
    </p:spTree>
    <p:extLst>
      <p:ext uri="{BB962C8B-B14F-4D97-AF65-F5344CB8AC3E}">
        <p14:creationId xmlns:p14="http://schemas.microsoft.com/office/powerpoint/2010/main" val="426121942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F9C9D"/>
      </a:accent5>
      <a:accent6>
        <a:srgbClr val="9E5E9B"/>
      </a:accent6>
      <a:hlink>
        <a:srgbClr val="58C1BA"/>
      </a:hlink>
      <a:folHlink>
        <a:srgbClr val="9DD0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706</TotalTime>
  <Words>723</Words>
  <Application>Microsoft Macintosh PowerPoint</Application>
  <PresentationFormat>On-screen Show (4:3)</PresentationFormat>
  <Paragraphs>79</Paragraphs>
  <Slides>11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Century Gothic</vt:lpstr>
      <vt:lpstr>Wingdings 3</vt:lpstr>
      <vt:lpstr>Ion</vt:lpstr>
      <vt:lpstr>The Healthiest.</vt:lpstr>
      <vt:lpstr>Motivation/Questions</vt:lpstr>
      <vt:lpstr>Data Retrieval</vt:lpstr>
      <vt:lpstr>Data Processing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Search Area</dc:title>
  <dc:creator>Tommy Ringo</dc:creator>
  <cp:lastModifiedBy>esaa yamini</cp:lastModifiedBy>
  <cp:revision>34</cp:revision>
  <dcterms:created xsi:type="dcterms:W3CDTF">2020-06-23T20:41:25Z</dcterms:created>
  <dcterms:modified xsi:type="dcterms:W3CDTF">2020-06-25T23:02:08Z</dcterms:modified>
</cp:coreProperties>
</file>